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_rels/presentation.xml.rels" ContentType="application/vnd.openxmlformats-package.relationships+xml"/>
  <Override PartName="/ppt/media/image14.png" ContentType="image/png"/>
  <Override PartName="/ppt/media/image5.png" ContentType="image/png"/>
  <Override PartName="/ppt/media/image6.png" ContentType="image/png"/>
  <Override PartName="/ppt/media/image10.png" ContentType="image/png"/>
  <Override PartName="/ppt/media/image1.png" ContentType="image/png"/>
  <Override PartName="/ppt/media/image7.png" ContentType="image/png"/>
  <Override PartName="/ppt/media/image11.png" ContentType="image/png"/>
  <Override PartName="/ppt/media/image2.png" ContentType="image/png"/>
  <Override PartName="/ppt/media/image8.png" ContentType="image/png"/>
  <Override PartName="/ppt/media/image12.png" ContentType="image/png"/>
  <Override PartName="/ppt/media/image3.png" ContentType="image/png"/>
  <Override PartName="/ppt/media/image9.png" ContentType="image/png"/>
  <Override PartName="/ppt/media/image13.png" ContentType="image/png"/>
  <Override PartName="/ppt/media/image4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Обыч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bg-BG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E80315F-106D-4EF3-94D0-E33F66FA351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bg-BG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bg-BG" sz="1800" spc="-1" strike="noStrike">
                <a:solidFill>
                  <a:srgbClr val="000000"/>
                </a:solidFill>
                <a:latin typeface="Arial"/>
              </a:rPr>
              <a:t>Для правки текста </a:t>
            </a:r>
            <a:r>
              <a:rPr b="0" lang="bg-BG" sz="1800" spc="-1" strike="noStrike">
                <a:solidFill>
                  <a:srgbClr val="000000"/>
                </a:solidFill>
                <a:latin typeface="Arial"/>
              </a:rPr>
              <a:t>заглавия щёлкните </a:t>
            </a:r>
            <a:r>
              <a:rPr b="0" lang="bg-BG" sz="1800" spc="-1" strike="noStrike">
                <a:solidFill>
                  <a:srgbClr val="000000"/>
                </a:solidFill>
                <a:latin typeface="Arial"/>
              </a:rPr>
              <a:t>мышью</a:t>
            </a:r>
            <a:endParaRPr b="0" lang="bg-BG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bg-BG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bg-BG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bg-BG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bg-BG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2A8DCDB-6E99-46E7-8AD2-A49827BADBBB}" type="slidenum">
              <a:rPr b="0" lang="bg-BG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bg-BG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bg-BG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bg-BG" sz="1400" spc="-1" strike="noStrike">
                <a:solidFill>
                  <a:srgbClr val="000000"/>
                </a:solidFill>
                <a:latin typeface="Times New Roman"/>
              </a:rPr>
              <a:t>&lt;дата/время&gt;</a:t>
            </a:r>
            <a:endParaRPr b="0" lang="bg-BG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bg-BG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bg-BG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bg-BG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bg-BG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bg-BG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bg-BG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bg-BG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bg-BG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bg-BG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bg-BG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bg-BG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bg-BG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bg-BG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" descr=""/>
          <p:cNvPicPr/>
          <p:nvPr/>
        </p:nvPicPr>
        <p:blipFill>
          <a:blip r:embed="rId1">
            <a:lum bright="-49000"/>
          </a:blip>
          <a:stretch/>
        </p:blipFill>
        <p:spPr>
          <a:xfrm>
            <a:off x="-359640" y="-317520"/>
            <a:ext cx="10804320" cy="607716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2277000" y="1531440"/>
            <a:ext cx="5255640" cy="172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bg-BG" sz="4400" spc="-1" strike="noStrike">
                <a:solidFill>
                  <a:srgbClr val="ffff00"/>
                </a:solidFill>
                <a:latin typeface="Impact"/>
              </a:rPr>
              <a:t>Хазарт без пари</a:t>
            </a:r>
            <a:endParaRPr b="0" lang="bg-BG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1800000" y="2880000"/>
            <a:ext cx="5902200" cy="12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bg-BG" sz="3200" spc="-1" strike="noStrike">
                <a:solidFill>
                  <a:srgbClr val="ffff00"/>
                </a:solidFill>
                <a:latin typeface="Ubuntu Sans"/>
              </a:rPr>
              <a:t>к</a:t>
            </a:r>
            <a:r>
              <a:rPr b="0" lang="bg-BG" sz="3200" spc="-1" strike="noStrike">
                <a:solidFill>
                  <a:srgbClr val="ffff00"/>
                </a:solidFill>
                <a:latin typeface="Ubuntu Sans"/>
              </a:rPr>
              <a:t>а</a:t>
            </a:r>
            <a:r>
              <a:rPr b="0" lang="bg-BG" sz="3200" spc="-1" strike="noStrike">
                <a:solidFill>
                  <a:srgbClr val="ffff00"/>
                </a:solidFill>
                <a:latin typeface="Ubuntu Sans"/>
              </a:rPr>
              <a:t>т</a:t>
            </a:r>
            <a:r>
              <a:rPr b="0" lang="bg-BG" sz="3200" spc="-1" strike="noStrike">
                <a:solidFill>
                  <a:srgbClr val="ffff00"/>
                </a:solidFill>
                <a:latin typeface="Ubuntu Sans"/>
              </a:rPr>
              <a:t>о</a:t>
            </a:r>
            <a:r>
              <a:rPr b="0" lang="bg-BG" sz="3200" spc="-1" strike="noStrike">
                <a:solidFill>
                  <a:srgbClr val="ffff00"/>
                </a:solidFill>
                <a:latin typeface="Ubuntu Sans"/>
              </a:rPr>
              <a:t> </a:t>
            </a:r>
            <a:r>
              <a:rPr b="0" lang="bg-BG" sz="3200" spc="-1" strike="noStrike">
                <a:solidFill>
                  <a:srgbClr val="ffff00"/>
                </a:solidFill>
                <a:latin typeface="Ubuntu Sans"/>
              </a:rPr>
              <a:t>п</a:t>
            </a:r>
            <a:r>
              <a:rPr b="0" lang="bg-BG" sz="3200" spc="-1" strike="noStrike">
                <a:solidFill>
                  <a:srgbClr val="ffff00"/>
                </a:solidFill>
                <a:latin typeface="Ubuntu Sans"/>
              </a:rPr>
              <a:t>р</a:t>
            </a:r>
            <a:r>
              <a:rPr b="0" lang="bg-BG" sz="3200" spc="-1" strike="noStrike">
                <a:solidFill>
                  <a:srgbClr val="ffff00"/>
                </a:solidFill>
                <a:latin typeface="Ubuntu Sans"/>
              </a:rPr>
              <a:t>о</a:t>
            </a:r>
            <a:r>
              <a:rPr b="0" lang="bg-BG" sz="3200" spc="-1" strike="noStrike">
                <a:solidFill>
                  <a:srgbClr val="ffff00"/>
                </a:solidFill>
                <a:latin typeface="Ubuntu Sans"/>
              </a:rPr>
              <a:t>ф</a:t>
            </a:r>
            <a:r>
              <a:rPr b="0" lang="bg-BG" sz="3200" spc="-1" strike="noStrike">
                <a:solidFill>
                  <a:srgbClr val="ffff00"/>
                </a:solidFill>
                <a:latin typeface="Ubuntu Sans"/>
              </a:rPr>
              <a:t>и</a:t>
            </a:r>
            <a:r>
              <a:rPr b="0" lang="bg-BG" sz="3200" spc="-1" strike="noStrike">
                <a:solidFill>
                  <a:srgbClr val="ffff00"/>
                </a:solidFill>
                <a:latin typeface="Ubuntu Sans"/>
              </a:rPr>
              <a:t>л</a:t>
            </a:r>
            <a:r>
              <a:rPr b="0" lang="bg-BG" sz="3200" spc="-1" strike="noStrike">
                <a:solidFill>
                  <a:srgbClr val="ffff00"/>
                </a:solidFill>
                <a:latin typeface="Ubuntu Sans"/>
              </a:rPr>
              <a:t>а</a:t>
            </a:r>
            <a:r>
              <a:rPr b="0" lang="bg-BG" sz="3200" spc="-1" strike="noStrike">
                <a:solidFill>
                  <a:srgbClr val="ffff00"/>
                </a:solidFill>
                <a:latin typeface="Ubuntu Sans"/>
              </a:rPr>
              <a:t>к</a:t>
            </a:r>
            <a:r>
              <a:rPr b="0" lang="bg-BG" sz="3200" spc="-1" strike="noStrike">
                <a:solidFill>
                  <a:srgbClr val="ffff00"/>
                </a:solidFill>
                <a:latin typeface="Ubuntu Sans"/>
              </a:rPr>
              <a:t>т</a:t>
            </a:r>
            <a:r>
              <a:rPr b="0" lang="bg-BG" sz="3200" spc="-1" strike="noStrike">
                <a:solidFill>
                  <a:srgbClr val="ffff00"/>
                </a:solidFill>
                <a:latin typeface="Ubuntu Sans"/>
              </a:rPr>
              <a:t>и</a:t>
            </a:r>
            <a:r>
              <a:rPr b="0" lang="bg-BG" sz="3200" spc="-1" strike="noStrike">
                <a:solidFill>
                  <a:srgbClr val="ffff00"/>
                </a:solidFill>
                <a:latin typeface="Ubuntu Sans"/>
              </a:rPr>
              <a:t>к</a:t>
            </a:r>
            <a:r>
              <a:rPr b="0" lang="bg-BG" sz="3200" spc="-1" strike="noStrike">
                <a:solidFill>
                  <a:srgbClr val="ffff00"/>
                </a:solidFill>
                <a:latin typeface="Ubuntu Sans"/>
              </a:rPr>
              <a:t>а</a:t>
            </a:r>
            <a:r>
              <a:rPr b="0" lang="bg-BG" sz="3200" spc="-1" strike="noStrike">
                <a:solidFill>
                  <a:srgbClr val="ffff00"/>
                </a:solidFill>
                <a:latin typeface="Ubuntu Sans"/>
              </a:rPr>
              <a:t> </a:t>
            </a:r>
            <a:r>
              <a:rPr b="0" lang="bg-BG" sz="3200" spc="-1" strike="noStrike">
                <a:solidFill>
                  <a:srgbClr val="ffff00"/>
                </a:solidFill>
                <a:latin typeface="Ubuntu Sans"/>
              </a:rPr>
              <a:t>н</a:t>
            </a:r>
            <a:r>
              <a:rPr b="0" lang="bg-BG" sz="3200" spc="-1" strike="noStrike">
                <a:solidFill>
                  <a:srgbClr val="ffff00"/>
                </a:solidFill>
                <a:latin typeface="Ubuntu Sans"/>
              </a:rPr>
              <a:t>а</a:t>
            </a:r>
            <a:r>
              <a:rPr b="0" lang="bg-BG" sz="3200" spc="-1" strike="noStrike">
                <a:solidFill>
                  <a:srgbClr val="ffff00"/>
                </a:solidFill>
                <a:latin typeface="Ubuntu Sans"/>
              </a:rPr>
              <a:t> </a:t>
            </a:r>
            <a:r>
              <a:rPr b="0" lang="bg-BG" sz="3200" spc="-1" strike="noStrike">
                <a:solidFill>
                  <a:srgbClr val="ffff00"/>
                </a:solidFill>
                <a:latin typeface="Ubuntu Sans"/>
              </a:rPr>
              <a:t>х</a:t>
            </a:r>
            <a:r>
              <a:rPr b="0" lang="bg-BG" sz="3200" spc="-1" strike="noStrike">
                <a:solidFill>
                  <a:srgbClr val="ffff00"/>
                </a:solidFill>
                <a:latin typeface="Ubuntu Sans"/>
              </a:rPr>
              <a:t>а</a:t>
            </a:r>
            <a:r>
              <a:rPr b="0" lang="bg-BG" sz="3200" spc="-1" strike="noStrike">
                <a:solidFill>
                  <a:srgbClr val="ffff00"/>
                </a:solidFill>
                <a:latin typeface="Ubuntu Sans"/>
              </a:rPr>
              <a:t>з</a:t>
            </a:r>
            <a:r>
              <a:rPr b="0" lang="bg-BG" sz="3200" spc="-1" strike="noStrike">
                <a:solidFill>
                  <a:srgbClr val="ffff00"/>
                </a:solidFill>
                <a:latin typeface="Ubuntu Sans"/>
              </a:rPr>
              <a:t>а</a:t>
            </a:r>
            <a:r>
              <a:rPr b="0" lang="bg-BG" sz="3200" spc="-1" strike="noStrike">
                <a:solidFill>
                  <a:srgbClr val="ffff00"/>
                </a:solidFill>
                <a:latin typeface="Ubuntu Sans"/>
              </a:rPr>
              <a:t>р</a:t>
            </a:r>
            <a:r>
              <a:rPr b="0" lang="bg-BG" sz="3200" spc="-1" strike="noStrike">
                <a:solidFill>
                  <a:srgbClr val="ffff00"/>
                </a:solidFill>
                <a:latin typeface="Ubuntu Sans"/>
              </a:rPr>
              <a:t>т</a:t>
            </a:r>
            <a:r>
              <a:rPr b="0" lang="bg-BG" sz="3200" spc="-1" strike="noStrike">
                <a:solidFill>
                  <a:srgbClr val="ffff00"/>
                </a:solidFill>
                <a:latin typeface="Ubuntu Sans"/>
              </a:rPr>
              <a:t>н</a:t>
            </a:r>
            <a:r>
              <a:rPr b="0" lang="bg-BG" sz="3200" spc="-1" strike="noStrike">
                <a:solidFill>
                  <a:srgbClr val="ffff00"/>
                </a:solidFill>
                <a:latin typeface="Ubuntu Sans"/>
              </a:rPr>
              <a:t>а</a:t>
            </a:r>
            <a:r>
              <a:rPr b="0" lang="bg-BG" sz="3200" spc="-1" strike="noStrike">
                <a:solidFill>
                  <a:srgbClr val="ffff00"/>
                </a:solidFill>
                <a:latin typeface="Ubuntu Sans"/>
              </a:rPr>
              <a:t>т</a:t>
            </a:r>
            <a:r>
              <a:rPr b="0" lang="bg-BG" sz="3200" spc="-1" strike="noStrike">
                <a:solidFill>
                  <a:srgbClr val="ffff00"/>
                </a:solidFill>
                <a:latin typeface="Ubuntu Sans"/>
              </a:rPr>
              <a:t>а</a:t>
            </a:r>
            <a:r>
              <a:rPr b="0" lang="bg-BG" sz="3200" spc="-1" strike="noStrike">
                <a:solidFill>
                  <a:srgbClr val="ffff00"/>
                </a:solidFill>
                <a:latin typeface="Ubuntu Sans"/>
              </a:rPr>
              <a:t> </a:t>
            </a:r>
            <a:r>
              <a:rPr b="0" lang="bg-BG" sz="3200" spc="-1" strike="noStrike">
                <a:solidFill>
                  <a:srgbClr val="ffff00"/>
                </a:solidFill>
                <a:latin typeface="Ubuntu Sans"/>
              </a:rPr>
              <a:t>з</a:t>
            </a:r>
            <a:r>
              <a:rPr b="0" lang="bg-BG" sz="3200" spc="-1" strike="noStrike">
                <a:solidFill>
                  <a:srgbClr val="ffff00"/>
                </a:solidFill>
                <a:latin typeface="Ubuntu Sans"/>
              </a:rPr>
              <a:t>а</a:t>
            </a:r>
            <a:r>
              <a:rPr b="0" lang="bg-BG" sz="3200" spc="-1" strike="noStrike">
                <a:solidFill>
                  <a:srgbClr val="ffff00"/>
                </a:solidFill>
                <a:latin typeface="Ubuntu Sans"/>
              </a:rPr>
              <a:t>в</a:t>
            </a:r>
            <a:r>
              <a:rPr b="0" lang="bg-BG" sz="3200" spc="-1" strike="noStrike">
                <a:solidFill>
                  <a:srgbClr val="ffff00"/>
                </a:solidFill>
                <a:latin typeface="Ubuntu Sans"/>
              </a:rPr>
              <a:t>и</a:t>
            </a:r>
            <a:r>
              <a:rPr b="0" lang="bg-BG" sz="3200" spc="-1" strike="noStrike">
                <a:solidFill>
                  <a:srgbClr val="ffff00"/>
                </a:solidFill>
                <a:latin typeface="Ubuntu Sans"/>
              </a:rPr>
              <a:t>с</a:t>
            </a:r>
            <a:r>
              <a:rPr b="0" lang="bg-BG" sz="3200" spc="-1" strike="noStrike">
                <a:solidFill>
                  <a:srgbClr val="ffff00"/>
                </a:solidFill>
                <a:latin typeface="Ubuntu Sans"/>
              </a:rPr>
              <a:t>и</a:t>
            </a:r>
            <a:r>
              <a:rPr b="0" lang="bg-BG" sz="3200" spc="-1" strike="noStrike">
                <a:solidFill>
                  <a:srgbClr val="ffff00"/>
                </a:solidFill>
                <a:latin typeface="Ubuntu Sans"/>
              </a:rPr>
              <a:t>м</a:t>
            </a:r>
            <a:r>
              <a:rPr b="0" lang="bg-BG" sz="3200" spc="-1" strike="noStrike">
                <a:solidFill>
                  <a:srgbClr val="ffff00"/>
                </a:solidFill>
                <a:latin typeface="Ubuntu Sans"/>
              </a:rPr>
              <a:t>о</a:t>
            </a:r>
            <a:r>
              <a:rPr b="0" lang="bg-BG" sz="3200" spc="-1" strike="noStrike">
                <a:solidFill>
                  <a:srgbClr val="ffff00"/>
                </a:solidFill>
                <a:latin typeface="Ubuntu Sans"/>
              </a:rPr>
              <a:t>с</a:t>
            </a:r>
            <a:r>
              <a:rPr b="0" lang="bg-BG" sz="3200" spc="-1" strike="noStrike">
                <a:solidFill>
                  <a:srgbClr val="ffff00"/>
                </a:solidFill>
                <a:latin typeface="Ubuntu Sans"/>
              </a:rPr>
              <a:t>т</a:t>
            </a:r>
            <a:endParaRPr b="0" lang="bg-BG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" descr=""/>
          <p:cNvPicPr/>
          <p:nvPr/>
        </p:nvPicPr>
        <p:blipFill>
          <a:blip r:embed="rId1">
            <a:lum bright="-49000"/>
          </a:blip>
          <a:stretch/>
        </p:blipFill>
        <p:spPr>
          <a:xfrm>
            <a:off x="-360000" y="-317520"/>
            <a:ext cx="10804320" cy="6077160"/>
          </a:xfrm>
          <a:prstGeom prst="rect">
            <a:avLst/>
          </a:prstGeom>
          <a:ln w="0">
            <a:noFill/>
          </a:ln>
        </p:spPr>
      </p:pic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800000" y="254160"/>
            <a:ext cx="6695640" cy="172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bg-BG" sz="4400" spc="-1" strike="noStrike">
                <a:solidFill>
                  <a:srgbClr val="ffff00"/>
                </a:solidFill>
                <a:latin typeface="Impact"/>
              </a:rPr>
              <a:t>Хазартна зависимост</a:t>
            </a:r>
            <a:endParaRPr b="0" lang="bg-BG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"/>
          <p:cNvSpPr/>
          <p:nvPr/>
        </p:nvSpPr>
        <p:spPr>
          <a:xfrm>
            <a:off x="3716280" y="2245680"/>
            <a:ext cx="6096600" cy="30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bg-BG" sz="2600" spc="-1" strike="noStrike">
                <a:solidFill>
                  <a:srgbClr val="ffff00"/>
                </a:solidFill>
                <a:latin typeface="Ubuntu Sans"/>
                <a:ea typeface="Noto Sans CJK SC"/>
              </a:rPr>
              <a:t>-Загуба и връщане на пари</a:t>
            </a:r>
            <a:endParaRPr b="0" lang="bg-BG" sz="26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bg-BG" sz="2600" spc="-1" strike="noStrike">
                <a:solidFill>
                  <a:srgbClr val="ffff00"/>
                </a:solidFill>
                <a:latin typeface="Ubuntu Sans"/>
                <a:ea typeface="Noto Sans CJK SC"/>
              </a:rPr>
              <a:t>-Големи печалби</a:t>
            </a:r>
            <a:endParaRPr b="0" lang="bg-BG" sz="26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bg-BG" sz="2600" spc="-1" strike="noStrike">
                <a:solidFill>
                  <a:srgbClr val="ffff00"/>
                </a:solidFill>
                <a:latin typeface="Ubuntu Sans"/>
                <a:ea typeface="Noto Sans CJK SC"/>
              </a:rPr>
              <a:t>-Силни емоции</a:t>
            </a:r>
            <a:endParaRPr b="0" lang="bg-BG" sz="26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bg-BG" sz="2600" spc="-1" strike="noStrike">
                <a:solidFill>
                  <a:srgbClr val="ffff00"/>
                </a:solidFill>
                <a:latin typeface="Ubuntu Sans"/>
                <a:ea typeface="Noto Sans CJK SC"/>
              </a:rPr>
              <a:t>-Бърз и лесен достъп</a:t>
            </a:r>
            <a:endParaRPr b="0" lang="bg-BG" sz="26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bg-BG" sz="2600" spc="-1" strike="noStrike">
                <a:solidFill>
                  <a:srgbClr val="ffff00"/>
                </a:solidFill>
                <a:latin typeface="Ubuntu Sans"/>
                <a:ea typeface="Noto Sans CJK SC"/>
              </a:rPr>
              <a:t>-Играеш заради печалбата и тръпката</a:t>
            </a:r>
            <a:endParaRPr b="0" lang="bg-BG" sz="26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bg-BG" sz="26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bg-BG" sz="2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3" name="" descr=""/>
          <p:cNvPicPr/>
          <p:nvPr/>
        </p:nvPicPr>
        <p:blipFill>
          <a:blip r:embed="rId2"/>
          <a:stretch/>
        </p:blipFill>
        <p:spPr>
          <a:xfrm>
            <a:off x="325080" y="1988640"/>
            <a:ext cx="2992320" cy="2992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" descr=""/>
          <p:cNvPicPr/>
          <p:nvPr/>
        </p:nvPicPr>
        <p:blipFill>
          <a:blip r:embed="rId1">
            <a:lum bright="-42000"/>
          </a:blip>
          <a:stretch/>
        </p:blipFill>
        <p:spPr>
          <a:xfrm>
            <a:off x="5400" y="1440"/>
            <a:ext cx="10078920" cy="5669280"/>
          </a:xfrm>
          <a:prstGeom prst="rect">
            <a:avLst/>
          </a:prstGeom>
          <a:ln w="0">
            <a:noFill/>
          </a:ln>
        </p:spPr>
      </p:pic>
      <p:sp>
        <p:nvSpPr>
          <p:cNvPr id="15" name=""/>
          <p:cNvSpPr/>
          <p:nvPr/>
        </p:nvSpPr>
        <p:spPr>
          <a:xfrm>
            <a:off x="5062680" y="2269440"/>
            <a:ext cx="4558320" cy="29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bg-BG" sz="2600" spc="-1" strike="noStrike">
                <a:solidFill>
                  <a:srgbClr val="ffff00"/>
                </a:solidFill>
                <a:latin typeface="Ubuntu Sans"/>
                <a:ea typeface="Noto Sans CJK SC"/>
              </a:rPr>
              <a:t>-Без загуба на пари</a:t>
            </a:r>
            <a:endParaRPr b="0" lang="bg-BG" sz="26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bg-BG" sz="2600" spc="-1" strike="noStrike">
                <a:solidFill>
                  <a:srgbClr val="ffff00"/>
                </a:solidFill>
                <a:latin typeface="Ubuntu Sans"/>
                <a:ea typeface="Noto Sans CJK SC"/>
              </a:rPr>
              <a:t>-Малък джакпот</a:t>
            </a:r>
            <a:endParaRPr b="0" lang="bg-BG" sz="26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bg-BG" sz="2600" spc="-1" strike="noStrike">
                <a:solidFill>
                  <a:srgbClr val="ffff00"/>
                </a:solidFill>
                <a:latin typeface="Ubuntu Sans"/>
                <a:ea typeface="Noto Sans CJK SC"/>
              </a:rPr>
              <a:t>-Без силни емоции</a:t>
            </a:r>
            <a:endParaRPr b="0" lang="bg-BG" sz="26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bg-BG" sz="2600" spc="-1" strike="noStrike">
                <a:solidFill>
                  <a:srgbClr val="ffff00"/>
                </a:solidFill>
                <a:latin typeface="Ubuntu Sans"/>
                <a:ea typeface="Noto Sans CJK SC"/>
              </a:rPr>
              <a:t>-Играеш за забавление</a:t>
            </a:r>
            <a:endParaRPr b="0" lang="bg-BG" sz="26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bg-BG" sz="26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bg-BG" sz="2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800000" y="254160"/>
            <a:ext cx="6695640" cy="172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bg-BG" sz="4400" spc="-1" strike="noStrike">
                <a:solidFill>
                  <a:srgbClr val="ffff00"/>
                </a:solidFill>
                <a:latin typeface="Impact"/>
              </a:rPr>
              <a:t>Без залози</a:t>
            </a:r>
            <a:endParaRPr b="0" lang="bg-BG" sz="4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" name="" descr=""/>
          <p:cNvPicPr/>
          <p:nvPr/>
        </p:nvPicPr>
        <p:blipFill>
          <a:blip r:embed="rId2"/>
          <a:stretch/>
        </p:blipFill>
        <p:spPr>
          <a:xfrm>
            <a:off x="993960" y="1342440"/>
            <a:ext cx="2796120" cy="4195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" descr=""/>
          <p:cNvPicPr/>
          <p:nvPr/>
        </p:nvPicPr>
        <p:blipFill>
          <a:blip r:embed="rId1"/>
          <a:srcRect l="0" t="0" r="0" b="21251"/>
          <a:stretch/>
        </p:blipFill>
        <p:spPr>
          <a:xfrm>
            <a:off x="0" y="-77040"/>
            <a:ext cx="10079640" cy="4470480"/>
          </a:xfrm>
          <a:prstGeom prst="rect">
            <a:avLst/>
          </a:prstGeom>
          <a:ln w="0">
            <a:noFill/>
          </a:ln>
        </p:spPr>
      </p:pic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980000" y="4214160"/>
            <a:ext cx="6695640" cy="172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bg-BG" sz="4400" spc="-1" strike="noStrike">
                <a:solidFill>
                  <a:srgbClr val="ffff00"/>
                </a:solidFill>
                <a:latin typeface="Impact"/>
              </a:rPr>
              <a:t>Playground, Varna</a:t>
            </a:r>
            <a:endParaRPr b="0" lang="bg-BG" sz="4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0" name="" descr=""/>
          <p:cNvPicPr/>
          <p:nvPr/>
        </p:nvPicPr>
        <p:blipFill>
          <a:blip r:embed="rId2"/>
          <a:stretch/>
        </p:blipFill>
        <p:spPr>
          <a:xfrm>
            <a:off x="1944000" y="4440240"/>
            <a:ext cx="1139400" cy="1139400"/>
          </a:xfrm>
          <a:prstGeom prst="rect">
            <a:avLst/>
          </a:prstGeom>
          <a:ln w="0">
            <a:noFill/>
          </a:ln>
        </p:spPr>
      </p:pic>
      <p:pic>
        <p:nvPicPr>
          <p:cNvPr id="21" name="" descr=""/>
          <p:cNvPicPr/>
          <p:nvPr/>
        </p:nvPicPr>
        <p:blipFill>
          <a:blip r:embed="rId3"/>
          <a:srcRect l="30910" t="15781" r="27843" b="9179"/>
          <a:stretch/>
        </p:blipFill>
        <p:spPr>
          <a:xfrm>
            <a:off x="-104760" y="-77040"/>
            <a:ext cx="1628640" cy="1934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" descr=""/>
          <p:cNvPicPr/>
          <p:nvPr/>
        </p:nvPicPr>
        <p:blipFill>
          <a:blip r:embed="rId1">
            <a:lum bright="-49000"/>
          </a:blip>
          <a:stretch/>
        </p:blipFill>
        <p:spPr>
          <a:xfrm>
            <a:off x="-359640" y="-317520"/>
            <a:ext cx="10804320" cy="6077160"/>
          </a:xfrm>
          <a:prstGeom prst="rect">
            <a:avLst/>
          </a:prstGeom>
          <a:ln w="0">
            <a:noFill/>
          </a:ln>
        </p:spPr>
      </p:pic>
      <p:sp>
        <p:nvSpPr>
          <p:cNvPr id="23" name=""/>
          <p:cNvSpPr/>
          <p:nvPr/>
        </p:nvSpPr>
        <p:spPr>
          <a:xfrm>
            <a:off x="4262760" y="2170440"/>
            <a:ext cx="5627160" cy="29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bg-BG" sz="2600" spc="-1" strike="noStrike">
                <a:solidFill>
                  <a:srgbClr val="ffff00"/>
                </a:solidFill>
                <a:latin typeface="Ubuntu Sans"/>
                <a:ea typeface="Noto Sans CJK SC"/>
              </a:rPr>
              <a:t>-Лесна печалба</a:t>
            </a:r>
            <a:endParaRPr b="0" lang="bg-BG" sz="26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bg-BG" sz="2600" spc="-1" strike="noStrike">
                <a:solidFill>
                  <a:srgbClr val="ffff00"/>
                </a:solidFill>
                <a:latin typeface="Ubuntu Sans"/>
                <a:ea typeface="Noto Sans CJK SC"/>
              </a:rPr>
              <a:t>-Придобиване на умения</a:t>
            </a:r>
            <a:endParaRPr b="0" lang="bg-BG" sz="26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bg-BG" sz="2600" spc="-1" strike="noStrike">
                <a:solidFill>
                  <a:srgbClr val="ffff00"/>
                </a:solidFill>
                <a:latin typeface="Ubuntu Sans"/>
                <a:ea typeface="Noto Sans CJK SC"/>
              </a:rPr>
              <a:t>-Постоянен достъп</a:t>
            </a:r>
            <a:endParaRPr b="0" lang="bg-BG" sz="26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b="0" lang="bg-BG" sz="2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800000" y="254160"/>
            <a:ext cx="6695640" cy="172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bg-BG" sz="4400" spc="-1" strike="noStrike">
                <a:solidFill>
                  <a:srgbClr val="ffff00"/>
                </a:solidFill>
                <a:latin typeface="Impact"/>
              </a:rPr>
              <a:t>Рискови фактори</a:t>
            </a:r>
            <a:endParaRPr b="0" lang="bg-BG" sz="4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5" name="" descr=""/>
          <p:cNvPicPr/>
          <p:nvPr/>
        </p:nvPicPr>
        <p:blipFill>
          <a:blip r:embed="rId2"/>
          <a:srcRect l="0" t="4434" r="0" b="5123"/>
          <a:stretch/>
        </p:blipFill>
        <p:spPr>
          <a:xfrm>
            <a:off x="615240" y="1491120"/>
            <a:ext cx="2946600" cy="3997800"/>
          </a:xfrm>
          <a:prstGeom prst="rect">
            <a:avLst/>
          </a:prstGeom>
          <a:ln w="0">
            <a:noFill/>
          </a:ln>
        </p:spPr>
      </p:pic>
      <p:sp>
        <p:nvSpPr>
          <p:cNvPr id="26" name=""/>
          <p:cNvSpPr/>
          <p:nvPr/>
        </p:nvSpPr>
        <p:spPr>
          <a:xfrm>
            <a:off x="3562200" y="4320000"/>
            <a:ext cx="651744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bg-BG" sz="1500" spc="-1" strike="noStrike">
                <a:solidFill>
                  <a:srgbClr val="ffff00"/>
                </a:solidFill>
                <a:latin typeface="Ubuntu Sans"/>
              </a:rPr>
              <a:t>Kristiansen S., Trabjerg M. C., Lauth N. R., Malling A. Playing for fun or gambling for money: a qualitative longitudinal study of digitally simulated gambling among young Danes // Young Consumers. – 2018. – Vol. 19, No. 3. – P. 251–266. – DOI: 10.1108/YC-11-2017-00750.</a:t>
            </a:r>
            <a:endParaRPr b="0" lang="bg-BG" sz="15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" descr=""/>
          <p:cNvPicPr/>
          <p:nvPr/>
        </p:nvPicPr>
        <p:blipFill>
          <a:blip r:embed="rId1">
            <a:lum bright="-49000"/>
          </a:blip>
          <a:stretch/>
        </p:blipFill>
        <p:spPr>
          <a:xfrm>
            <a:off x="-359640" y="-317520"/>
            <a:ext cx="10804320" cy="6077160"/>
          </a:xfrm>
          <a:prstGeom prst="rect">
            <a:avLst/>
          </a:prstGeom>
          <a:ln w="0">
            <a:noFill/>
          </a:ln>
        </p:spPr>
      </p:pic>
      <p:sp>
        <p:nvSpPr>
          <p:cNvPr id="28" name=""/>
          <p:cNvSpPr/>
          <p:nvPr/>
        </p:nvSpPr>
        <p:spPr>
          <a:xfrm>
            <a:off x="4262760" y="2170440"/>
            <a:ext cx="5627160" cy="29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bg-BG" sz="2600" spc="-1" strike="noStrike">
                <a:solidFill>
                  <a:srgbClr val="ffff00"/>
                </a:solidFill>
                <a:latin typeface="Ubuntu Sans"/>
                <a:ea typeface="Noto Sans CJK SC"/>
              </a:rPr>
              <a:t>-Липса на интерес</a:t>
            </a:r>
            <a:endParaRPr b="0" lang="bg-BG" sz="26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bg-BG" sz="2600" spc="-1" strike="noStrike">
                <a:solidFill>
                  <a:srgbClr val="ffff00"/>
                </a:solidFill>
                <a:latin typeface="Ubuntu Sans"/>
                <a:ea typeface="Noto Sans CJK SC"/>
              </a:rPr>
              <a:t>-Малка вероятност за печалба</a:t>
            </a:r>
            <a:endParaRPr b="0" lang="bg-BG" sz="26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bg-BG" sz="2600" spc="-1" strike="noStrike">
                <a:solidFill>
                  <a:srgbClr val="ffff00"/>
                </a:solidFill>
                <a:latin typeface="Ubuntu Sans"/>
                <a:ea typeface="Noto Sans CJK SC"/>
              </a:rPr>
              <a:t>-Загуба на време</a:t>
            </a:r>
            <a:endParaRPr b="0" lang="bg-BG" sz="26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b="0" lang="bg-BG" sz="2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800000" y="254160"/>
            <a:ext cx="6695640" cy="172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bg-BG" sz="4400" spc="-1" strike="noStrike">
                <a:solidFill>
                  <a:srgbClr val="ffff00"/>
                </a:solidFill>
                <a:latin typeface="Impact"/>
              </a:rPr>
              <a:t>Защита от хазарта</a:t>
            </a:r>
            <a:endParaRPr b="0" lang="bg-BG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"/>
          <p:cNvSpPr/>
          <p:nvPr/>
        </p:nvSpPr>
        <p:spPr>
          <a:xfrm>
            <a:off x="3562200" y="4320000"/>
            <a:ext cx="651744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bg-BG" sz="1500" spc="-1" strike="noStrike">
                <a:solidFill>
                  <a:srgbClr val="ffff00"/>
                </a:solidFill>
                <a:latin typeface="Ubuntu Sans"/>
              </a:rPr>
              <a:t>Kristiansen S., Trabjerg M. C., Lauth N. R., Malling A. Playing for fun or gambling for money: a qualitative longitudinal study of digitally simulated gambling among young Danes // Young Consumers. – 2018. – Vol. 19, No. 3. – P. 251–266. – DOI: 10.1108/YC-11-2017-00750.</a:t>
            </a:r>
            <a:endParaRPr b="0" lang="bg-BG" sz="15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1" name="" descr=""/>
          <p:cNvPicPr/>
          <p:nvPr/>
        </p:nvPicPr>
        <p:blipFill>
          <a:blip r:embed="rId2"/>
          <a:stretch/>
        </p:blipFill>
        <p:spPr>
          <a:xfrm>
            <a:off x="360720" y="1440000"/>
            <a:ext cx="2698920" cy="404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" descr=""/>
          <p:cNvPicPr/>
          <p:nvPr/>
        </p:nvPicPr>
        <p:blipFill>
          <a:blip r:embed="rId1">
            <a:lum bright="-42000"/>
          </a:blip>
          <a:stretch/>
        </p:blipFill>
        <p:spPr>
          <a:xfrm>
            <a:off x="5400" y="1440"/>
            <a:ext cx="10078920" cy="5669280"/>
          </a:xfrm>
          <a:prstGeom prst="rect">
            <a:avLst/>
          </a:prstGeom>
          <a:ln w="0">
            <a:noFill/>
          </a:ln>
        </p:spPr>
      </p:pic>
      <p:sp>
        <p:nvSpPr>
          <p:cNvPr id="33" name=""/>
          <p:cNvSpPr/>
          <p:nvPr/>
        </p:nvSpPr>
        <p:spPr>
          <a:xfrm>
            <a:off x="4331880" y="2079000"/>
            <a:ext cx="5324040" cy="29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bg-BG" sz="2600" spc="-1" strike="noStrike">
                <a:solidFill>
                  <a:srgbClr val="ffff00"/>
                </a:solidFill>
                <a:latin typeface="Ubuntu Sans"/>
                <a:ea typeface="Noto Sans CJK SC"/>
              </a:rPr>
              <a:t>-Малък шанс за печалба</a:t>
            </a:r>
            <a:endParaRPr b="0" lang="bg-BG" sz="26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bg-BG" sz="2600" spc="-1" strike="noStrike">
                <a:solidFill>
                  <a:srgbClr val="ffff00"/>
                </a:solidFill>
                <a:latin typeface="Ubuntu Sans"/>
                <a:ea typeface="Noto Sans CJK SC"/>
              </a:rPr>
              <a:t>-Безплатно е</a:t>
            </a:r>
            <a:endParaRPr b="0" lang="bg-BG" sz="26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bg-BG" sz="2600" spc="-1" strike="noStrike">
                <a:solidFill>
                  <a:srgbClr val="ffff00"/>
                </a:solidFill>
                <a:latin typeface="Ubuntu Sans"/>
                <a:ea typeface="Noto Sans CJK SC"/>
              </a:rPr>
              <a:t>-Липсва парична награда</a:t>
            </a:r>
            <a:endParaRPr b="0" lang="bg-BG" sz="26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bg-BG" sz="2600" spc="-1" strike="noStrike">
                <a:solidFill>
                  <a:srgbClr val="ffff00"/>
                </a:solidFill>
                <a:latin typeface="Ubuntu Sans"/>
                <a:ea typeface="Noto Sans CJK SC"/>
              </a:rPr>
              <a:t>-Не е публично</a:t>
            </a:r>
            <a:endParaRPr b="0" lang="bg-BG" sz="26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bg-BG" sz="2600" spc="-1" strike="noStrike">
                <a:solidFill>
                  <a:srgbClr val="ffff00"/>
                </a:solidFill>
                <a:latin typeface="Ubuntu Sans"/>
                <a:ea typeface="Noto Sans CJK SC"/>
              </a:rPr>
              <a:t>-Не развива умения за хазарт</a:t>
            </a:r>
            <a:endParaRPr b="0" lang="bg-BG" sz="2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800000" y="254160"/>
            <a:ext cx="6695640" cy="172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bg-BG" sz="4400" spc="-1" strike="noStrike">
                <a:solidFill>
                  <a:srgbClr val="ffff00"/>
                </a:solidFill>
                <a:latin typeface="Impact"/>
              </a:rPr>
              <a:t>Моят проект</a:t>
            </a:r>
            <a:endParaRPr b="0" lang="bg-BG" sz="4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5" name="" descr=""/>
          <p:cNvPicPr/>
          <p:nvPr/>
        </p:nvPicPr>
        <p:blipFill>
          <a:blip r:embed="rId2"/>
          <a:srcRect l="7934" t="10878" r="0" b="18929"/>
          <a:stretch/>
        </p:blipFill>
        <p:spPr>
          <a:xfrm>
            <a:off x="601560" y="1620000"/>
            <a:ext cx="2818080" cy="3819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" descr=""/>
          <p:cNvPicPr/>
          <p:nvPr/>
        </p:nvPicPr>
        <p:blipFill>
          <a:blip r:embed="rId1">
            <a:lum bright="-25000"/>
          </a:blip>
          <a:stretch/>
        </p:blipFill>
        <p:spPr>
          <a:xfrm>
            <a:off x="720" y="-1260000"/>
            <a:ext cx="10080000" cy="7795080"/>
          </a:xfrm>
          <a:prstGeom prst="rect">
            <a:avLst/>
          </a:prstGeom>
          <a:ln w="0">
            <a:noFill/>
          </a:ln>
        </p:spPr>
      </p:pic>
      <p:sp>
        <p:nvSpPr>
          <p:cNvPr id="37" name="PlaceHolder 3"/>
          <p:cNvSpPr txBox="1"/>
          <p:nvPr/>
        </p:nvSpPr>
        <p:spPr>
          <a:xfrm>
            <a:off x="1800360" y="254520"/>
            <a:ext cx="6695640" cy="172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bg-BG" sz="4400" spc="-1" strike="noStrike">
                <a:solidFill>
                  <a:srgbClr val="ffff00"/>
                </a:solidFill>
                <a:latin typeface="Impact"/>
              </a:rPr>
              <a:t>Въпроси</a:t>
            </a:r>
            <a:endParaRPr b="0" lang="bg-BG" sz="44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38" name=""/>
          <p:cNvGrpSpPr/>
          <p:nvPr/>
        </p:nvGrpSpPr>
        <p:grpSpPr>
          <a:xfrm>
            <a:off x="180000" y="4860000"/>
            <a:ext cx="4680000" cy="540000"/>
            <a:chOff x="180000" y="4860000"/>
            <a:chExt cx="4680000" cy="540000"/>
          </a:xfrm>
        </p:grpSpPr>
        <p:sp>
          <p:nvSpPr>
            <p:cNvPr id="39" name=""/>
            <p:cNvSpPr/>
            <p:nvPr/>
          </p:nvSpPr>
          <p:spPr>
            <a:xfrm>
              <a:off x="720000" y="4860000"/>
              <a:ext cx="4140000" cy="540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spcBef>
                  <a:spcPts val="283"/>
                </a:spcBef>
                <a:spcAft>
                  <a:spcPts val="283"/>
                </a:spcAft>
              </a:pPr>
              <a:r>
                <a:rPr b="0" lang="bg-BG" sz="2000" spc="-1" strike="noStrike">
                  <a:solidFill>
                    <a:srgbClr val="ffff00"/>
                  </a:solidFill>
                  <a:latin typeface="Ubuntu Sans"/>
                  <a:ea typeface="Noto Sans CJK SC"/>
                </a:rPr>
                <a:t>ymbaskov@gmail.com </a:t>
              </a:r>
              <a:endParaRPr b="0" lang="bg-BG" sz="2000" spc="-1" strike="noStrike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40" name="" descr=""/>
            <p:cNvPicPr/>
            <p:nvPr/>
          </p:nvPicPr>
          <p:blipFill>
            <a:blip r:embed="rId2"/>
            <a:stretch/>
          </p:blipFill>
          <p:spPr>
            <a:xfrm>
              <a:off x="180000" y="4860000"/>
              <a:ext cx="501840" cy="501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41" name=""/>
          <p:cNvGrpSpPr/>
          <p:nvPr/>
        </p:nvGrpSpPr>
        <p:grpSpPr>
          <a:xfrm>
            <a:off x="3780000" y="4860000"/>
            <a:ext cx="4593240" cy="540000"/>
            <a:chOff x="3780000" y="4860000"/>
            <a:chExt cx="4593240" cy="540000"/>
          </a:xfrm>
        </p:grpSpPr>
        <p:pic>
          <p:nvPicPr>
            <p:cNvPr id="42" name="" descr=""/>
            <p:cNvPicPr/>
            <p:nvPr/>
          </p:nvPicPr>
          <p:blipFill>
            <a:blip r:embed="rId3"/>
            <a:stretch/>
          </p:blipFill>
          <p:spPr>
            <a:xfrm>
              <a:off x="3780000" y="4860000"/>
              <a:ext cx="453240" cy="45324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43" name=""/>
            <p:cNvGrpSpPr/>
            <p:nvPr/>
          </p:nvGrpSpPr>
          <p:grpSpPr>
            <a:xfrm>
              <a:off x="4233240" y="4860000"/>
              <a:ext cx="4140000" cy="540000"/>
              <a:chOff x="4233240" y="4860000"/>
              <a:chExt cx="4140000" cy="540000"/>
            </a:xfrm>
          </p:grpSpPr>
          <p:sp>
            <p:nvSpPr>
              <p:cNvPr id="44" name=""/>
              <p:cNvSpPr/>
              <p:nvPr/>
            </p:nvSpPr>
            <p:spPr>
              <a:xfrm>
                <a:off x="4233240" y="4860000"/>
                <a:ext cx="4140000" cy="5400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spcBef>
                    <a:spcPts val="283"/>
                  </a:spcBef>
                  <a:spcAft>
                    <a:spcPts val="283"/>
                  </a:spcAft>
                </a:pPr>
                <a:r>
                  <a:rPr b="0" lang="bg-BG" sz="2000" spc="-1" strike="noStrike">
                    <a:solidFill>
                      <a:srgbClr val="ffff00"/>
                    </a:solidFill>
                    <a:latin typeface="Ubuntu Sans"/>
                    <a:ea typeface="Noto Sans CJK SC"/>
                  </a:rPr>
                  <a:t>+359 877 914 275 </a:t>
                </a:r>
                <a:endParaRPr b="0" lang="bg-BG" sz="2000" spc="-1" strike="noStrike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</p:grpSp>
      <p:grpSp>
        <p:nvGrpSpPr>
          <p:cNvPr id="45" name=""/>
          <p:cNvGrpSpPr/>
          <p:nvPr/>
        </p:nvGrpSpPr>
        <p:grpSpPr>
          <a:xfrm>
            <a:off x="6840000" y="4761000"/>
            <a:ext cx="3588120" cy="540000"/>
            <a:chOff x="6840000" y="4761000"/>
            <a:chExt cx="3588120" cy="540000"/>
          </a:xfrm>
        </p:grpSpPr>
        <p:pic>
          <p:nvPicPr>
            <p:cNvPr id="46" name="" descr=""/>
            <p:cNvPicPr/>
            <p:nvPr/>
          </p:nvPicPr>
          <p:blipFill>
            <a:blip r:embed="rId4"/>
            <a:stretch/>
          </p:blipFill>
          <p:spPr>
            <a:xfrm>
              <a:off x="6840000" y="4761000"/>
              <a:ext cx="540000" cy="540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" name=""/>
            <p:cNvSpPr/>
            <p:nvPr/>
          </p:nvSpPr>
          <p:spPr>
            <a:xfrm>
              <a:off x="7380000" y="4860000"/>
              <a:ext cx="3048120" cy="441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spcBef>
                  <a:spcPts val="283"/>
                </a:spcBef>
                <a:spcAft>
                  <a:spcPts val="283"/>
                </a:spcAft>
              </a:pPr>
              <a:r>
                <a:rPr b="0" lang="bg-BG" sz="2000" spc="-1" strike="noStrike">
                  <a:solidFill>
                    <a:srgbClr val="ffff00"/>
                  </a:solidFill>
                  <a:latin typeface="Ubuntu Sans"/>
                  <a:ea typeface="Noto Sans CJK SC"/>
                </a:rPr>
                <a:t>МГ“Д-р Петър Берон“</a:t>
              </a:r>
              <a:endParaRPr b="0" lang="bg-BG" sz="20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2025-07-06T11:59:36Z</dcterms:created>
  <dc:creator/>
  <dc:description/>
  <dc:language>bg-BG</dc:language>
  <cp:lastModifiedBy/>
  <dcterms:modified xsi:type="dcterms:W3CDTF">2025-07-10T12:07:58Z</dcterms:modified>
  <cp:revision>22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